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1" r:id="rId3"/>
    <p:sldId id="258" r:id="rId4"/>
    <p:sldId id="257" r:id="rId5"/>
    <p:sldId id="259" r:id="rId6"/>
    <p:sldId id="260" r:id="rId7"/>
    <p:sldId id="272" r:id="rId8"/>
    <p:sldId id="261" r:id="rId9"/>
    <p:sldId id="273" r:id="rId10"/>
    <p:sldId id="275" r:id="rId11"/>
    <p:sldId id="276" r:id="rId12"/>
    <p:sldId id="274" r:id="rId13"/>
    <p:sldId id="269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4CCC28F3-3061-4DD0-B22D-E5F2D1BFDB83}">
          <p14:sldIdLst>
            <p14:sldId id="256"/>
            <p14:sldId id="271"/>
            <p14:sldId id="258"/>
            <p14:sldId id="257"/>
            <p14:sldId id="259"/>
            <p14:sldId id="260"/>
            <p14:sldId id="272"/>
            <p14:sldId id="261"/>
            <p14:sldId id="273"/>
            <p14:sldId id="275"/>
            <p14:sldId id="276"/>
            <p14:sldId id="274"/>
            <p14:sldId id="2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2016/11/17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xygh@cupl.edu.cn" TargetMode="External"/><Relationship Id="rId2" Type="http://schemas.openxmlformats.org/officeDocument/2006/relationships/hyperlink" Target="mailto:shebeike@cupl.edu.c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zycg.gov.cn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mailto:xygh@cupl.edu.c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31640" y="1794935"/>
            <a:ext cx="6480720" cy="182809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协议供货</a:t>
            </a:r>
            <a:r>
              <a:rPr lang="zh-CN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与</a:t>
            </a:r>
            <a:r>
              <a:rPr lang="zh-CN" alt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新资产管理系统介绍</a:t>
            </a:r>
            <a:endParaRPr lang="zh-CN" alt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6301184" cy="1132538"/>
          </a:xfrm>
        </p:spPr>
        <p:txBody>
          <a:bodyPr>
            <a:normAutofit/>
          </a:bodyPr>
          <a:lstStyle/>
          <a:p>
            <a:pPr algn="r"/>
            <a:endParaRPr lang="en-US" altLang="zh-CN" dirty="0" smtClean="0"/>
          </a:p>
          <a:p>
            <a:pPr algn="r"/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5413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963" y="980728"/>
            <a:ext cx="7675754" cy="4814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2756897" cy="1675314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需要购买政府采购网上没有的设备，如空气净化器等，填写</a:t>
            </a:r>
            <a:r>
              <a:rPr lang="en-US" altLang="zh-CN" sz="2000" dirty="0" smtClean="0"/>
              <a:t>《</a:t>
            </a:r>
            <a:r>
              <a:rPr lang="zh-CN" altLang="en-US" sz="2000" dirty="0" smtClean="0"/>
              <a:t>仪器设备申购表</a:t>
            </a:r>
            <a:r>
              <a:rPr lang="en-US" altLang="zh-CN" sz="2000" dirty="0" smtClean="0"/>
              <a:t>》</a:t>
            </a:r>
            <a:r>
              <a:rPr lang="zh-CN" altLang="en-US" sz="2000" dirty="0" smtClean="0"/>
              <a:t>（资产处网站下载）</a:t>
            </a:r>
            <a:endParaRPr lang="zh-CN" altLang="en-US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20688"/>
            <a:ext cx="403244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sz="quarter" idx="13"/>
          </p:nvPr>
        </p:nvSpPr>
        <p:spPr>
          <a:xfrm>
            <a:off x="899592" y="980728"/>
            <a:ext cx="3240360" cy="4896544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 smtClean="0">
                <a:latin typeface="+mj-ea"/>
                <a:ea typeface="+mj-ea"/>
              </a:rPr>
              <a:t>到主楼</a:t>
            </a:r>
            <a:r>
              <a:rPr lang="en-US" altLang="zh-CN" dirty="0" smtClean="0">
                <a:latin typeface="+mj-ea"/>
                <a:ea typeface="+mj-ea"/>
              </a:rPr>
              <a:t>B319</a:t>
            </a:r>
            <a:r>
              <a:rPr lang="zh-CN" altLang="en-US" dirty="0" smtClean="0">
                <a:latin typeface="+mj-ea"/>
                <a:ea typeface="+mj-ea"/>
              </a:rPr>
              <a:t>上固定资产需携带的材料：</a:t>
            </a:r>
            <a:r>
              <a:rPr lang="en-US" altLang="zh-CN" dirty="0" smtClean="0">
                <a:latin typeface="+mj-ea"/>
                <a:ea typeface="+mj-ea"/>
              </a:rPr>
              <a:t/>
            </a:r>
            <a:br>
              <a:rPr lang="en-US" altLang="zh-CN" dirty="0" smtClean="0">
                <a:latin typeface="+mj-ea"/>
                <a:ea typeface="+mj-ea"/>
              </a:rPr>
            </a:br>
            <a:r>
              <a:rPr lang="en-US" altLang="zh-CN" dirty="0" smtClean="0">
                <a:latin typeface="+mj-ea"/>
                <a:ea typeface="+mj-ea"/>
              </a:rPr>
              <a:t>1</a:t>
            </a:r>
            <a:r>
              <a:rPr lang="zh-CN" altLang="en-US" dirty="0" smtClean="0">
                <a:latin typeface="+mj-ea"/>
                <a:ea typeface="+mj-ea"/>
              </a:rPr>
              <a:t>、政府采购网购买的设备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en-US" dirty="0" smtClean="0">
                <a:latin typeface="+mj-ea"/>
                <a:ea typeface="+mj-ea"/>
              </a:rPr>
              <a:t>电子验收单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en-US" dirty="0" smtClean="0">
                <a:latin typeface="+mj-ea"/>
                <a:ea typeface="+mj-ea"/>
              </a:rPr>
              <a:t>合同（盖好章）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en-US" dirty="0" smtClean="0">
                <a:latin typeface="+mj-ea"/>
                <a:ea typeface="+mj-ea"/>
              </a:rPr>
              <a:t>发票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en-US" dirty="0" smtClean="0">
                <a:latin typeface="+mj-ea"/>
                <a:ea typeface="+mj-ea"/>
              </a:rPr>
              <a:t>设备实物的照片电子版（能看清型号，型号需与合同上一致）；</a:t>
            </a:r>
            <a:r>
              <a:rPr lang="en-US" altLang="zh-CN" dirty="0" smtClean="0">
                <a:latin typeface="+mj-ea"/>
                <a:ea typeface="+mj-ea"/>
              </a:rPr>
              <a:t/>
            </a:r>
            <a:br>
              <a:rPr lang="en-US" altLang="zh-CN" dirty="0" smtClean="0">
                <a:latin typeface="+mj-ea"/>
                <a:ea typeface="+mj-ea"/>
              </a:rPr>
            </a:br>
            <a:r>
              <a:rPr lang="en-US" altLang="zh-CN" dirty="0" smtClean="0">
                <a:latin typeface="+mj-ea"/>
                <a:ea typeface="+mj-ea"/>
              </a:rPr>
              <a:t>2</a:t>
            </a:r>
            <a:r>
              <a:rPr lang="zh-CN" altLang="en-US" dirty="0" smtClean="0">
                <a:latin typeface="+mj-ea"/>
                <a:ea typeface="+mj-ea"/>
              </a:rPr>
              <a:t>、购买的图书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zh-CN" dirty="0" smtClean="0">
                <a:latin typeface="+mj-ea"/>
                <a:ea typeface="+mj-ea"/>
              </a:rPr>
              <a:t>图书明细单</a:t>
            </a:r>
            <a:r>
              <a:rPr lang="en-US" altLang="zh-CN" dirty="0" smtClean="0">
                <a:latin typeface="+mj-ea"/>
                <a:ea typeface="+mj-ea"/>
              </a:rPr>
              <a:t>/</a:t>
            </a:r>
            <a:r>
              <a:rPr lang="zh-CN" altLang="zh-CN" dirty="0" smtClean="0">
                <a:latin typeface="+mj-ea"/>
                <a:ea typeface="+mj-ea"/>
              </a:rPr>
              <a:t>小票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zh-CN" dirty="0" smtClean="0">
                <a:latin typeface="+mj-ea"/>
                <a:ea typeface="+mj-ea"/>
              </a:rPr>
              <a:t>发票（不可以连号）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zh-CN" dirty="0" smtClean="0">
                <a:latin typeface="+mj-ea"/>
                <a:ea typeface="+mj-ea"/>
              </a:rPr>
              <a:t>《图书明细表》</a:t>
            </a:r>
            <a:r>
              <a:rPr lang="zh-CN" altLang="en-US" dirty="0" smtClean="0">
                <a:latin typeface="+mj-ea"/>
                <a:ea typeface="+mj-ea"/>
              </a:rPr>
              <a:t>（</a:t>
            </a:r>
            <a:r>
              <a:rPr lang="zh-CN" altLang="zh-CN" dirty="0" smtClean="0">
                <a:latin typeface="+mj-ea"/>
                <a:ea typeface="+mj-ea"/>
              </a:rPr>
              <a:t>设备科网站下载</a:t>
            </a:r>
            <a:r>
              <a:rPr lang="zh-CN" altLang="en-US" dirty="0" smtClean="0">
                <a:latin typeface="+mj-ea"/>
                <a:ea typeface="+mj-ea"/>
              </a:rPr>
              <a:t>）；</a:t>
            </a:r>
            <a:r>
              <a:rPr lang="en-US" altLang="zh-CN" dirty="0" smtClean="0">
                <a:latin typeface="+mj-ea"/>
                <a:ea typeface="+mj-ea"/>
              </a:rPr>
              <a:t/>
            </a:r>
            <a:br>
              <a:rPr lang="en-US" altLang="zh-CN" dirty="0" smtClean="0">
                <a:latin typeface="+mj-ea"/>
                <a:ea typeface="+mj-ea"/>
              </a:rPr>
            </a:br>
            <a:r>
              <a:rPr lang="en-US" altLang="zh-CN" dirty="0" smtClean="0">
                <a:latin typeface="+mj-ea"/>
                <a:ea typeface="+mj-ea"/>
              </a:rPr>
              <a:t>3</a:t>
            </a:r>
            <a:r>
              <a:rPr lang="zh-CN" altLang="en-US" dirty="0" smtClean="0">
                <a:latin typeface="+mj-ea"/>
                <a:ea typeface="+mj-ea"/>
              </a:rPr>
              <a:t>、购买政府采购网上没有的设备</a:t>
            </a:r>
            <a:r>
              <a:rPr lang="en-US" altLang="zh-CN" dirty="0" smtClean="0">
                <a:latin typeface="+mj-ea"/>
                <a:ea typeface="+mj-ea"/>
              </a:rPr>
              <a:t>——</a:t>
            </a:r>
            <a:r>
              <a:rPr lang="zh-CN" altLang="zh-CN" dirty="0" smtClean="0">
                <a:latin typeface="+mj-ea"/>
                <a:ea typeface="+mj-ea"/>
              </a:rPr>
              <a:t> 《中国政法大学仪器设备申购表》（原件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zh-CN" dirty="0" smtClean="0">
                <a:latin typeface="+mj-ea"/>
                <a:ea typeface="+mj-ea"/>
              </a:rPr>
              <a:t>复印件）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zh-CN" dirty="0" smtClean="0">
                <a:latin typeface="+mj-ea"/>
                <a:ea typeface="+mj-ea"/>
              </a:rPr>
              <a:t>发票</a:t>
            </a:r>
            <a:r>
              <a:rPr lang="en-US" altLang="zh-CN" dirty="0" smtClean="0">
                <a:latin typeface="+mj-ea"/>
                <a:ea typeface="+mj-ea"/>
              </a:rPr>
              <a:t>+</a:t>
            </a:r>
            <a:r>
              <a:rPr lang="zh-CN" altLang="en-US" dirty="0" smtClean="0">
                <a:latin typeface="+mj-ea"/>
                <a:ea typeface="+mj-ea"/>
              </a:rPr>
              <a:t>照片电子版（能看清型号）。</a:t>
            </a:r>
            <a:endParaRPr lang="zh-CN" altLang="en-US" dirty="0">
              <a:latin typeface="+mj-ea"/>
              <a:ea typeface="+mj-ea"/>
            </a:endParaRPr>
          </a:p>
        </p:txBody>
      </p:sp>
      <p:sp>
        <p:nvSpPr>
          <p:cNvPr id="10" name="内容占位符 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124744"/>
            <a:ext cx="3778644" cy="503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内容占位符 11"/>
          <p:cNvSpPr>
            <a:spLocks noGrp="1"/>
          </p:cNvSpPr>
          <p:nvPr>
            <p:ph idx="1"/>
          </p:nvPr>
        </p:nvSpPr>
        <p:spPr>
          <a:xfrm>
            <a:off x="1463040" y="980728"/>
            <a:ext cx="6196405" cy="474234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相关问题可以咨询：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1</a:t>
            </a:r>
            <a:r>
              <a:rPr lang="zh-CN" altLang="en-US" dirty="0" smtClean="0"/>
              <a:t>、资产管理处设备科</a:t>
            </a:r>
            <a:r>
              <a:rPr lang="en-US" altLang="zh-CN" dirty="0" smtClean="0">
                <a:solidFill>
                  <a:srgbClr val="FF0000"/>
                </a:solidFill>
              </a:rPr>
              <a:t/>
            </a:r>
            <a:br>
              <a:rPr lang="en-US" altLang="zh-CN" dirty="0" smtClean="0">
                <a:solidFill>
                  <a:srgbClr val="FF0000"/>
                </a:solidFill>
              </a:rPr>
            </a:br>
            <a:r>
              <a:rPr lang="en-US" altLang="zh-CN" dirty="0" smtClean="0"/>
              <a:t>@</a:t>
            </a:r>
            <a:r>
              <a:rPr lang="zh-CN" altLang="en-US" dirty="0" smtClean="0"/>
              <a:t>李老师               </a:t>
            </a:r>
            <a:r>
              <a:rPr lang="en-US" altLang="zh-CN" dirty="0" smtClean="0"/>
              <a:t>9175</a:t>
            </a:r>
            <a:br>
              <a:rPr lang="en-US" altLang="zh-CN" dirty="0" smtClean="0"/>
            </a:br>
            <a:r>
              <a:rPr lang="en-US" altLang="zh-CN" dirty="0" smtClean="0"/>
              <a:t>E:  </a:t>
            </a:r>
            <a:r>
              <a:rPr lang="en-US" altLang="zh-CN" dirty="0" smtClean="0">
                <a:hlinkClick r:id="rId2"/>
              </a:rPr>
              <a:t>shebeike@cupl.edu.cn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F: 9174</a:t>
            </a:r>
            <a:br>
              <a:rPr lang="en-US" altLang="zh-CN" dirty="0" smtClean="0"/>
            </a:br>
            <a:r>
              <a:rPr lang="en-US" altLang="zh-CN" dirty="0" smtClean="0"/>
              <a:t>@</a:t>
            </a:r>
            <a:r>
              <a:rPr lang="zh-CN" altLang="en-US" dirty="0" smtClean="0"/>
              <a:t>吴庆原 </a:t>
            </a:r>
            <a:r>
              <a:rPr lang="en-US" altLang="zh-CN" dirty="0" smtClean="0"/>
              <a:t>/ </a:t>
            </a:r>
            <a:r>
              <a:rPr lang="zh-CN" altLang="en-US" dirty="0" smtClean="0"/>
              <a:t>郭琛   </a:t>
            </a:r>
            <a:r>
              <a:rPr lang="en-US" altLang="zh-CN" dirty="0" smtClean="0"/>
              <a:t>9176</a:t>
            </a:r>
            <a:br>
              <a:rPr lang="en-US" altLang="zh-CN" dirty="0" smtClean="0"/>
            </a:br>
            <a:r>
              <a:rPr lang="en-US" altLang="zh-CN" dirty="0" smtClean="0"/>
              <a:t>Q: 849684695</a:t>
            </a:r>
            <a:br>
              <a:rPr lang="en-US" altLang="zh-CN" dirty="0" smtClean="0"/>
            </a:br>
            <a:r>
              <a:rPr lang="en-US" altLang="zh-CN" dirty="0" smtClean="0"/>
              <a:t>E</a:t>
            </a:r>
            <a:r>
              <a:rPr lang="zh-CN" altLang="en-US" dirty="0" smtClean="0"/>
              <a:t>：</a:t>
            </a:r>
            <a:r>
              <a:rPr lang="en-US" altLang="zh-CN" dirty="0" smtClean="0">
                <a:hlinkClick r:id="rId3"/>
              </a:rPr>
              <a:t>xygh@cupl.edu.cn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 </a:t>
            </a:r>
            <a:r>
              <a:rPr lang="zh-CN" altLang="en-US" dirty="0" smtClean="0"/>
              <a:t>民商院固定资产管理员：李航</a:t>
            </a:r>
            <a:r>
              <a:rPr lang="en-US" altLang="zh-CN" dirty="0" smtClean="0"/>
              <a:t>9328</a:t>
            </a:r>
            <a:r>
              <a:rPr lang="zh-CN" altLang="en-US" dirty="0" smtClean="0"/>
              <a:t>；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>
                <a:solidFill>
                  <a:srgbClr val="FF0000"/>
                </a:solidFill>
              </a:rPr>
              <a:t/>
            </a:r>
            <a:br>
              <a:rPr lang="zh-CN" altLang="en-US" dirty="0" smtClean="0">
                <a:solidFill>
                  <a:srgbClr val="FF0000"/>
                </a:solidFill>
              </a:rPr>
            </a:br>
            <a:endParaRPr lang="en-US" altLang="zh-CN" b="1" dirty="0" smtClean="0"/>
          </a:p>
          <a:p>
            <a:r>
              <a:rPr lang="zh-CN" altLang="en-US" b="1" dirty="0" smtClean="0"/>
              <a:t>谢谢！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452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259632" y="1556792"/>
            <a:ext cx="6912768" cy="4392488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目录</a:t>
            </a:r>
            <a:endParaRPr lang="en-US" altLang="zh-CN" dirty="0" smtClean="0"/>
          </a:p>
          <a:p>
            <a:pPr marL="365760" lvl="1" indent="0">
              <a:buNone/>
            </a:pPr>
            <a:r>
              <a:rPr lang="en-US" altLang="zh-CN" dirty="0"/>
              <a:t>《</a:t>
            </a:r>
            <a:r>
              <a:rPr lang="zh-CN" altLang="en-US" dirty="0"/>
              <a:t>中央预算单位</a:t>
            </a:r>
            <a:r>
              <a:rPr lang="en-US" altLang="zh-CN" dirty="0"/>
              <a:t>2015-2016</a:t>
            </a:r>
            <a:r>
              <a:rPr lang="zh-CN" altLang="en-US" dirty="0"/>
              <a:t>年政府集中采购目录及标准</a:t>
            </a:r>
            <a:r>
              <a:rPr lang="en-US" altLang="zh-CN" dirty="0" smtClean="0"/>
              <a:t>》</a:t>
            </a:r>
            <a:r>
              <a:rPr lang="zh-CN" altLang="en-US" dirty="0"/>
              <a:t>国办发</a:t>
            </a:r>
            <a:r>
              <a:rPr lang="en-US" altLang="zh-CN" dirty="0"/>
              <a:t>〔2014〕53</a:t>
            </a:r>
            <a:r>
              <a:rPr lang="zh-CN" altLang="en-US" dirty="0"/>
              <a:t>号</a:t>
            </a:r>
            <a:endParaRPr lang="en-US" altLang="zh-CN" dirty="0"/>
          </a:p>
          <a:p>
            <a:r>
              <a:rPr lang="zh-CN" altLang="en-US" dirty="0" smtClean="0"/>
              <a:t>范围</a:t>
            </a:r>
            <a:endParaRPr lang="en-US" altLang="zh-CN" dirty="0" smtClean="0"/>
          </a:p>
          <a:p>
            <a:pPr marL="365760" lvl="1" indent="0">
              <a:buNone/>
            </a:pPr>
            <a:r>
              <a:rPr lang="zh-CN" altLang="zh-CN" dirty="0"/>
              <a:t>台式计算机、便携式计算机、计算机软件、服务器、计算机网络设备、复印机、视频会议系统及会议室音频系统、多功能一体机、打印设备、传真机、扫描仪、投影仪、电视机、乘用车、客车、空调机。</a:t>
            </a:r>
            <a:endParaRPr lang="en-US" altLang="zh-CN" dirty="0"/>
          </a:p>
          <a:p>
            <a:r>
              <a:rPr lang="zh-CN" altLang="en-US" dirty="0" smtClean="0"/>
              <a:t>金额</a:t>
            </a:r>
            <a:endParaRPr lang="en-US" altLang="zh-CN" dirty="0" smtClean="0"/>
          </a:p>
          <a:p>
            <a:pPr marL="365760" lvl="1" indent="0">
              <a:buNone/>
            </a:pPr>
            <a:r>
              <a:rPr lang="zh-CN" altLang="en-US" dirty="0"/>
              <a:t>单</a:t>
            </a:r>
            <a:r>
              <a:rPr lang="zh-CN" altLang="en-US" dirty="0" smtClean="0"/>
              <a:t>次或批量采购目录内产品不超过</a:t>
            </a:r>
            <a:r>
              <a:rPr lang="en-US" altLang="zh-CN" dirty="0" smtClean="0"/>
              <a:t>5</a:t>
            </a:r>
            <a:r>
              <a:rPr lang="zh-CN" altLang="en-US" dirty="0" smtClean="0"/>
              <a:t>万元；</a:t>
            </a:r>
            <a:endParaRPr lang="zh-CN" altLang="en-US" dirty="0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115616" y="908720"/>
            <a:ext cx="2160240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协议供货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50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1043608" y="1628800"/>
            <a:ext cx="6912768" cy="3816423"/>
          </a:xfrm>
        </p:spPr>
        <p:txBody>
          <a:bodyPr>
            <a:normAutofit/>
          </a:bodyPr>
          <a:lstStyle/>
          <a:p>
            <a:pPr lvl="1"/>
            <a:r>
              <a:rPr lang="zh-CN" altLang="en-US" sz="2400" dirty="0" smtClean="0"/>
              <a:t>登录平台，查看产品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联系厂家，选中产品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发送截图，联系我们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验收付款，资产入账</a:t>
            </a:r>
            <a:endParaRPr lang="zh-CN" alt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85309"/>
            <a:ext cx="4320480" cy="2621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标题 4"/>
          <p:cNvSpPr>
            <a:spLocks noGrp="1"/>
          </p:cNvSpPr>
          <p:nvPr>
            <p:ph type="title"/>
          </p:nvPr>
        </p:nvSpPr>
        <p:spPr>
          <a:xfrm>
            <a:off x="1187624" y="908720"/>
            <a:ext cx="4269065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zh-CN" alt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协议</a:t>
            </a:r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供货采购流程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841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095023" y="817583"/>
            <a:ext cx="3044929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altLang="zh-CN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</a:t>
            </a:r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登录平台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3383232" cy="402333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800" dirty="0" smtClean="0"/>
              <a:t>网址： </a:t>
            </a:r>
            <a:r>
              <a:rPr lang="en-US" altLang="zh-CN" sz="1800" dirty="0">
                <a:hlinkClick r:id="rId2"/>
              </a:rPr>
              <a:t>http://www.zycg.gov.cn</a:t>
            </a:r>
            <a:r>
              <a:rPr lang="en-US" altLang="zh-CN" sz="1800" dirty="0" smtClean="0">
                <a:hlinkClick r:id="rId2"/>
              </a:rPr>
              <a:t>/</a:t>
            </a:r>
            <a:endParaRPr lang="en-US" altLang="zh-CN" sz="1800" dirty="0" smtClean="0"/>
          </a:p>
          <a:p>
            <a:pPr marL="0" indent="0">
              <a:buNone/>
            </a:pPr>
            <a:r>
              <a:rPr lang="zh-CN" altLang="en-US" sz="1800" dirty="0" smtClean="0"/>
              <a:t>用户名：</a:t>
            </a:r>
            <a:r>
              <a:rPr lang="en-US" altLang="zh-CN" sz="1800" dirty="0" err="1" smtClean="0"/>
              <a:t>cupl</a:t>
            </a:r>
            <a:r>
              <a:rPr lang="en-US" altLang="zh-CN" sz="1800" dirty="0" smtClean="0"/>
              <a:t>(</a:t>
            </a:r>
            <a:r>
              <a:rPr lang="zh-CN" altLang="en-US" sz="1800" dirty="0" smtClean="0"/>
              <a:t>小写</a:t>
            </a:r>
            <a:r>
              <a:rPr lang="en-US" altLang="zh-CN" sz="1800" dirty="0" smtClean="0"/>
              <a:t>)</a:t>
            </a:r>
          </a:p>
          <a:p>
            <a:pPr marL="0" indent="0">
              <a:buNone/>
            </a:pPr>
            <a:r>
              <a:rPr lang="zh-CN" altLang="en-US" sz="1800" dirty="0" smtClean="0"/>
              <a:t>密码：</a:t>
            </a:r>
            <a:r>
              <a:rPr lang="en-US" altLang="zh-CN" sz="1800" dirty="0" smtClean="0"/>
              <a:t>123456</a:t>
            </a:r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endParaRPr lang="en-US" altLang="zh-CN" sz="1800" dirty="0" smtClean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endParaRPr lang="en-US" altLang="zh-CN" sz="1800" dirty="0" smtClean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endParaRPr lang="en-US" altLang="zh-CN" sz="1800" dirty="0" smtClean="0"/>
          </a:p>
          <a:p>
            <a:pPr marL="0" indent="0">
              <a:buNone/>
            </a:pPr>
            <a:endParaRPr lang="en-US" altLang="zh-CN" sz="1800" dirty="0"/>
          </a:p>
          <a:p>
            <a:pPr marL="0" indent="0">
              <a:buNone/>
            </a:pPr>
            <a:r>
              <a:rPr lang="en-US" altLang="zh-CN" sz="1800" dirty="0" smtClean="0"/>
              <a:t> 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3548078"/>
            <a:ext cx="3543300" cy="2095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585202" cy="1977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89040"/>
            <a:ext cx="3585202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54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 rot="-60000">
            <a:off x="1109257" y="1340753"/>
            <a:ext cx="3044952" cy="1657493"/>
          </a:xfrm>
        </p:spPr>
        <p:txBody>
          <a:bodyPr/>
          <a:lstStyle/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dirty="0" smtClean="0"/>
              <a:t>“查看价格”可以查看产品信息</a:t>
            </a:r>
            <a:endParaRPr lang="en-US" altLang="zh-CN" dirty="0" smtClean="0"/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zh-CN" altLang="en-US" dirty="0" smtClean="0"/>
              <a:t>“议价订购”可以查看购物车中已选产品和已完成合同</a:t>
            </a:r>
            <a:endParaRPr lang="zh-CN" altLang="en-US" dirty="0"/>
          </a:p>
        </p:txBody>
      </p:sp>
      <p:pic>
        <p:nvPicPr>
          <p:cNvPr id="10" name="Picture 4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2" r="10882"/>
          <a:stretch>
            <a:fillRect/>
          </a:stretch>
        </p:blipFill>
        <p:spPr bwMode="auto"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1757">
            <a:off x="1071129" y="4411427"/>
            <a:ext cx="3105150" cy="11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lenovo\Pictures\QQ截图2015040308551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43134">
            <a:off x="1059631" y="2669693"/>
            <a:ext cx="3312368" cy="1592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标题 4"/>
          <p:cNvSpPr>
            <a:spLocks noGrp="1"/>
          </p:cNvSpPr>
          <p:nvPr>
            <p:ph type="title"/>
          </p:nvPr>
        </p:nvSpPr>
        <p:spPr>
          <a:xfrm rot="21358507">
            <a:off x="989344" y="648484"/>
            <a:ext cx="2576521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altLang="zh-CN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</a:t>
            </a:r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平台功能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76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4"/>
          <p:cNvSpPr>
            <a:spLocks noGrp="1"/>
          </p:cNvSpPr>
          <p:nvPr>
            <p:ph type="title"/>
          </p:nvPr>
        </p:nvSpPr>
        <p:spPr>
          <a:xfrm>
            <a:off x="1115616" y="717442"/>
            <a:ext cx="2576521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altLang="zh-CN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</a:t>
            </a:r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选购产品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764704"/>
            <a:ext cx="5760640" cy="2978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33056"/>
            <a:ext cx="6408712" cy="76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C:\Users\lenovo\Pictures\QQ截图2015040309224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78" y="764705"/>
            <a:ext cx="5135747" cy="3549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376" y="779918"/>
            <a:ext cx="7410450" cy="43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67406"/>
            <a:ext cx="7337130" cy="2931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49897"/>
            <a:ext cx="5124450" cy="3143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567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xit" presetSubtype="0" accel="10000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75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decel="100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decel="100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800" decel="100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decel="100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000" dirty="0" smtClean="0"/>
              <a:t>进行到此部分时，出现类似下图界面，截图保存发至：</a:t>
            </a:r>
            <a:r>
              <a:rPr lang="en-US" altLang="zh-CN" sz="2000" dirty="0" smtClean="0">
                <a:hlinkClick r:id="rId2"/>
              </a:rPr>
              <a:t>xygh@cupl.edu.cn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zh-CN" altLang="en-US" sz="2000" dirty="0" smtClean="0"/>
              <a:t>点击“下一步”即加入购物车成功</a:t>
            </a:r>
            <a:r>
              <a:rPr lang="en-US" altLang="zh-CN" sz="2000" dirty="0" smtClean="0"/>
              <a:t/>
            </a:r>
            <a:br>
              <a:rPr lang="en-US" altLang="zh-CN" sz="2000" dirty="0" smtClean="0"/>
            </a:br>
            <a:r>
              <a:rPr lang="zh-CN" altLang="en-US" sz="2000" dirty="0" smtClean="0"/>
              <a:t>为保证购物送货顺利，建议和厂家联系沟通</a:t>
            </a:r>
            <a:endParaRPr lang="zh-CN" altLang="en-US" sz="2000" dirty="0"/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675" y="2683423"/>
            <a:ext cx="6196013" cy="2475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1463040" y="1628800"/>
            <a:ext cx="6196405" cy="4094269"/>
          </a:xfrm>
        </p:spPr>
        <p:txBody>
          <a:bodyPr/>
          <a:lstStyle/>
          <a:p>
            <a:r>
              <a:rPr lang="zh-CN" altLang="en-US" dirty="0" smtClean="0"/>
              <a:t>货物</a:t>
            </a:r>
            <a:endParaRPr lang="en-US" altLang="zh-CN" dirty="0" smtClean="0"/>
          </a:p>
          <a:p>
            <a:r>
              <a:rPr lang="zh-CN" altLang="en-US" dirty="0"/>
              <a:t>发票</a:t>
            </a:r>
            <a:endParaRPr lang="en-US" altLang="zh-CN" dirty="0" smtClean="0"/>
          </a:p>
          <a:p>
            <a:r>
              <a:rPr lang="zh-CN" altLang="en-US" dirty="0" smtClean="0"/>
              <a:t>验收单</a:t>
            </a:r>
            <a:endParaRPr lang="en-US" altLang="zh-CN" dirty="0" smtClean="0"/>
          </a:p>
          <a:p>
            <a:r>
              <a:rPr lang="zh-CN" altLang="en-US" dirty="0" smtClean="0"/>
              <a:t>合同（须签字）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6" name="标题 4"/>
          <p:cNvSpPr>
            <a:spLocks noGrp="1"/>
          </p:cNvSpPr>
          <p:nvPr>
            <p:ph type="title"/>
          </p:nvPr>
        </p:nvSpPr>
        <p:spPr>
          <a:xfrm>
            <a:off x="1095023" y="817583"/>
            <a:ext cx="1748785" cy="66720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altLang="zh-CN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</a:t>
            </a:r>
            <a:r>
              <a:rPr lang="zh-CN" alt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验收</a:t>
            </a:r>
            <a:endParaRPr lang="zh-CN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89" y="1667497"/>
            <a:ext cx="6725636" cy="3633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189" y="3665839"/>
            <a:ext cx="6725637" cy="1611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22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3528392" cy="1368152"/>
          </a:xfrm>
        </p:spPr>
        <p:txBody>
          <a:bodyPr>
            <a:normAutofit fontScale="90000"/>
          </a:bodyPr>
          <a:lstStyle/>
          <a:p>
            <a:r>
              <a:rPr lang="zh-CN" altLang="en-US" sz="2000" dirty="0" smtClean="0"/>
              <a:t>合同与验收单上需要购买人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经手人签字；到院办盖院领导印，填写</a:t>
            </a:r>
            <a:r>
              <a:rPr lang="en-US" altLang="zh-CN" sz="2000" dirty="0" smtClean="0"/>
              <a:t>《</a:t>
            </a:r>
            <a:r>
              <a:rPr lang="zh-CN" altLang="en-US" sz="2000" dirty="0" smtClean="0"/>
              <a:t>用印申请表</a:t>
            </a:r>
            <a:r>
              <a:rPr lang="en-US" altLang="zh-CN" sz="2000" dirty="0" smtClean="0"/>
              <a:t>》</a:t>
            </a:r>
            <a:r>
              <a:rPr lang="zh-CN" altLang="en-US" sz="2000" dirty="0" smtClean="0"/>
              <a:t>（校办网站下载），到校办盖校印。下图示例。</a:t>
            </a:r>
            <a:endParaRPr lang="zh-CN" altLang="en-US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20688"/>
            <a:ext cx="3874931" cy="504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C:\Users\dell\AppData\Local\Temp\WeChat Files\915195687757265704.jpg"/>
          <p:cNvPicPr/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755576" y="2852936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图钉">
  <a:themeElements>
    <a:clrScheme name="图钉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图钉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图钉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2584</TotalTime>
  <Words>269</Words>
  <Application>Microsoft Office PowerPoint</Application>
  <PresentationFormat>全屏显示(4:3)</PresentationFormat>
  <Paragraphs>40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宋体</vt:lpstr>
      <vt:lpstr>Brush Script MT</vt:lpstr>
      <vt:lpstr>Constantia</vt:lpstr>
      <vt:lpstr>Franklin Gothic Book</vt:lpstr>
      <vt:lpstr>Rage Italic</vt:lpstr>
      <vt:lpstr>Wingdings</vt:lpstr>
      <vt:lpstr>图钉</vt:lpstr>
      <vt:lpstr>协议供货与新资产管理系统介绍</vt:lpstr>
      <vt:lpstr>协议供货</vt:lpstr>
      <vt:lpstr>协议供货采购流程</vt:lpstr>
      <vt:lpstr>1.登录平台</vt:lpstr>
      <vt:lpstr>2.平台功能</vt:lpstr>
      <vt:lpstr>3.选购产品</vt:lpstr>
      <vt:lpstr>进行到此部分时，出现类似下图界面，截图保存发至：xygh@cupl.edu.cn 点击“下一步”即加入购物车成功 为保证购物送货顺利，建议和厂家联系沟通</vt:lpstr>
      <vt:lpstr>4.验收</vt:lpstr>
      <vt:lpstr>合同与验收单上需要购买人/经手人签字；到院办盖院领导印，填写《用印申请表》（校办网站下载），到校办盖校印。下图示例。</vt:lpstr>
      <vt:lpstr>PowerPoint 演示文稿</vt:lpstr>
      <vt:lpstr>需要购买政府采购网上没有的设备，如空气净化器等，填写《仪器设备申购表》（资产处网站下载）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协议供货&amp;新资产管理系统流程讲解</dc:title>
  <dc:creator>lenovo</dc:creator>
  <cp:lastModifiedBy>张葆</cp:lastModifiedBy>
  <cp:revision>173</cp:revision>
  <dcterms:created xsi:type="dcterms:W3CDTF">2015-04-01T06:11:23Z</dcterms:created>
  <dcterms:modified xsi:type="dcterms:W3CDTF">2016-11-17T08:11:16Z</dcterms:modified>
</cp:coreProperties>
</file>